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anose="020F0502020204030204" pitchFamily="2" charset="0"/>
      <p:regular r:id="rId13"/>
    </p:embeddedFont>
    <p:embeddedFont>
      <p:font typeface="Source Sans 3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214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92379"/>
            <a:ext cx="88152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Vision, Speech, and Haptic Fusion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692122"/>
            <a:ext cx="11617523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Multimodal Assistive System for the Visually Impaired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837724" y="3614380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Project-Based Learning Report submitted in partial fulfillment of the requirements for the award of the degree of Bachelor of Technology in the Department of AI &amp; DS.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64962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Submitted by: S. Meenakshi Varma &amp; Sree Harshini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30185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 the guidance of: Dr. Gangamohan Paidi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95407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Department of Artificial Intelligence and Data Science, Koneru Lakshmaiah Education Foundation, NOV - 2025.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962DC8-9EFC-58D5-4F89-C55AEBD45200}"/>
              </a:ext>
            </a:extLst>
          </p:cNvPr>
          <p:cNvSpPr/>
          <p:nvPr/>
        </p:nvSpPr>
        <p:spPr>
          <a:xfrm>
            <a:off x="12455247" y="7495673"/>
            <a:ext cx="2057400" cy="613611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7097" y="783074"/>
            <a:ext cx="6864191" cy="681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Our Project's Path Forward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297097" y="1811774"/>
            <a:ext cx="7522607" cy="741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project aims to address these gaps by focusing on an edge-capable, user-focused vision + speech system.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6297097" y="2813566"/>
            <a:ext cx="926544" cy="1389936"/>
          </a:xfrm>
          <a:prstGeom prst="roundRect">
            <a:avLst>
              <a:gd name="adj" fmla="val 360035"/>
            </a:avLst>
          </a:prstGeom>
          <a:solidFill>
            <a:srgbClr val="44475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6657" y="3334822"/>
            <a:ext cx="347424" cy="3474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5217" y="3045143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Robustness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55217" y="3524726"/>
            <a:ext cx="636448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Improving performance in varied lighting and outdoor conditions.</a:t>
            </a:r>
            <a:endParaRPr lang="en-US" sz="1800" dirty="0"/>
          </a:p>
        </p:txBody>
      </p:sp>
      <p:sp>
        <p:nvSpPr>
          <p:cNvPr id="9" name="Shape 5"/>
          <p:cNvSpPr/>
          <p:nvPr/>
        </p:nvSpPr>
        <p:spPr>
          <a:xfrm>
            <a:off x="6297097" y="4435078"/>
            <a:ext cx="926544" cy="1389936"/>
          </a:xfrm>
          <a:prstGeom prst="roundRect">
            <a:avLst>
              <a:gd name="adj" fmla="val 360035"/>
            </a:avLst>
          </a:prstGeom>
          <a:solidFill>
            <a:srgbClr val="444752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6657" y="4956334"/>
            <a:ext cx="347424" cy="3474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55217" y="4666655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Efficiency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7455217" y="5146238"/>
            <a:ext cx="636448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Optimizing for speed and minimal latency on portable devices.</a:t>
            </a:r>
            <a:endParaRPr lang="en-US" sz="1800" dirty="0"/>
          </a:p>
        </p:txBody>
      </p:sp>
      <p:sp>
        <p:nvSpPr>
          <p:cNvPr id="13" name="Shape 8"/>
          <p:cNvSpPr/>
          <p:nvPr/>
        </p:nvSpPr>
        <p:spPr>
          <a:xfrm>
            <a:off x="6297097" y="6056590"/>
            <a:ext cx="926544" cy="1389936"/>
          </a:xfrm>
          <a:prstGeom prst="roundRect">
            <a:avLst>
              <a:gd name="adj" fmla="val 360035"/>
            </a:avLst>
          </a:prstGeom>
          <a:solidFill>
            <a:srgbClr val="444752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86657" y="6577846"/>
            <a:ext cx="347424" cy="34742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455217" y="6288167"/>
            <a:ext cx="2725341" cy="340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Experience</a:t>
            </a:r>
            <a:endParaRPr lang="en-US" sz="2100" dirty="0"/>
          </a:p>
        </p:txBody>
      </p:sp>
      <p:sp>
        <p:nvSpPr>
          <p:cNvPr id="16" name="Text 10"/>
          <p:cNvSpPr/>
          <p:nvPr/>
        </p:nvSpPr>
        <p:spPr>
          <a:xfrm>
            <a:off x="7455217" y="6767751"/>
            <a:ext cx="636448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Minimizing cognitive load and false alarms for practical use.</a:t>
            </a:r>
            <a:endParaRPr lang="en-US" sz="1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4C21D0-7054-633E-5145-1453109B71F4}"/>
              </a:ext>
            </a:extLst>
          </p:cNvPr>
          <p:cNvSpPr/>
          <p:nvPr/>
        </p:nvSpPr>
        <p:spPr>
          <a:xfrm>
            <a:off x="12455247" y="7495673"/>
            <a:ext cx="2057400" cy="613611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61172"/>
            <a:ext cx="975407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Introduction: Bridging the Visual Gap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724162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Visually impaired individuals rely on non-visual cues. Traditional aids lack dynamic scene information like signs, faces, or obstacles.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759410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5759410"/>
            <a:ext cx="121920" cy="180117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98959" y="60292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Vision → Speech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198959" y="6524744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Translating visual scenes into spoken descriptions in real-time using cheap cameras and powerful AI.</a:t>
            </a: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7434858" y="5759410"/>
            <a:ext cx="6357818" cy="1801177"/>
          </a:xfrm>
          <a:prstGeom prst="roundRect">
            <a:avLst>
              <a:gd name="adj" fmla="val 8123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378" y="5759410"/>
            <a:ext cx="121920" cy="180117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796093" y="6029206"/>
            <a:ext cx="362533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Enhanced Scene Awareness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7796093" y="6524744"/>
            <a:ext cx="572678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Providing information on objects, their location, and text/signage, e.g., "Stop sign 3 meters ahead."</a:t>
            </a:r>
            <a:endParaRPr lang="en-US" sz="18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B0BC2A-D682-BE41-6DD4-447B5454B1D4}"/>
              </a:ext>
            </a:extLst>
          </p:cNvPr>
          <p:cNvSpPr/>
          <p:nvPr/>
        </p:nvSpPr>
        <p:spPr>
          <a:xfrm>
            <a:off x="12455247" y="7615989"/>
            <a:ext cx="2057400" cy="613611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8078" y="643176"/>
            <a:ext cx="7507843" cy="1374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Challenge: Practical Implementation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18078" y="2368391"/>
            <a:ext cx="7507843" cy="747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Building a fast, reliable system under varied conditions, low on false alarms, and respectful of user cognitive load remains a challenge.</a:t>
            </a:r>
            <a:endParaRPr lang="en-US" sz="18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078" y="3378994"/>
            <a:ext cx="1168718" cy="140243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20516" y="3612713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Object Detection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2220516" y="4096583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Identifying various elements in the environment.</a:t>
            </a:r>
            <a:endParaRPr lang="en-US" sz="18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078" y="4781431"/>
            <a:ext cx="1168718" cy="140243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220516" y="5015151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Depth Estimation</a:t>
            </a:r>
            <a:endParaRPr lang="en-US" sz="2150" dirty="0"/>
          </a:p>
        </p:txBody>
      </p:sp>
      <p:sp>
        <p:nvSpPr>
          <p:cNvPr id="10" name="Text 5"/>
          <p:cNvSpPr/>
          <p:nvPr/>
        </p:nvSpPr>
        <p:spPr>
          <a:xfrm>
            <a:off x="2220516" y="5499021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Understanding spatial relationships and distances.</a:t>
            </a:r>
            <a:endParaRPr lang="en-US" sz="18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078" y="6183868"/>
            <a:ext cx="1168718" cy="140243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220516" y="6417588"/>
            <a:ext cx="2749987" cy="343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OCR &amp; NLP</a:t>
            </a:r>
            <a:endParaRPr lang="en-US" sz="2150" dirty="0"/>
          </a:p>
        </p:txBody>
      </p:sp>
      <p:sp>
        <p:nvSpPr>
          <p:cNvPr id="13" name="Text 7"/>
          <p:cNvSpPr/>
          <p:nvPr/>
        </p:nvSpPr>
        <p:spPr>
          <a:xfrm>
            <a:off x="2220516" y="6901458"/>
            <a:ext cx="6105406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Reading text and generating natural language descriptions.</a:t>
            </a:r>
            <a:endParaRPr lang="en-US"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019" y="741878"/>
            <a:ext cx="7695962" cy="1216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Literature Review: Smart Vision Glasses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4019" y="2041327"/>
            <a:ext cx="269712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Udayakumar et al., 2025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724019" y="2966085"/>
            <a:ext cx="3744516" cy="2167652"/>
          </a:xfrm>
          <a:prstGeom prst="roundRect">
            <a:avLst>
              <a:gd name="adj" fmla="val 5062"/>
            </a:avLst>
          </a:prstGeom>
          <a:solidFill>
            <a:srgbClr val="25283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019" y="2943225"/>
            <a:ext cx="3744516" cy="9144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0" y="2655808"/>
            <a:ext cx="620554" cy="620554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72214" y="2842022"/>
            <a:ext cx="248126" cy="248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53691" y="3483173"/>
            <a:ext cx="245530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Wearable</a:t>
            </a:r>
            <a:endParaRPr lang="en-US" sz="1900" dirty="0"/>
          </a:p>
        </p:txBody>
      </p:sp>
      <p:sp>
        <p:nvSpPr>
          <p:cNvPr id="10" name="Text 4"/>
          <p:cNvSpPr/>
          <p:nvPr/>
        </p:nvSpPr>
        <p:spPr>
          <a:xfrm>
            <a:off x="953691" y="3911441"/>
            <a:ext cx="3285172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Affordable Smart Vision Glasses (SVG) with miniature camera, LiDAR, and voice interface.</a:t>
            </a:r>
            <a:endParaRPr lang="en-US" sz="1600" dirty="0"/>
          </a:p>
        </p:txBody>
      </p:sp>
      <p:sp>
        <p:nvSpPr>
          <p:cNvPr id="11" name="Shape 5"/>
          <p:cNvSpPr/>
          <p:nvPr/>
        </p:nvSpPr>
        <p:spPr>
          <a:xfrm>
            <a:off x="4675346" y="2966085"/>
            <a:ext cx="3744635" cy="2167652"/>
          </a:xfrm>
          <a:prstGeom prst="roundRect">
            <a:avLst>
              <a:gd name="adj" fmla="val 5062"/>
            </a:avLst>
          </a:prstGeom>
          <a:solidFill>
            <a:srgbClr val="252833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346" y="2943225"/>
            <a:ext cx="3744635" cy="9144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327" y="2655808"/>
            <a:ext cx="620554" cy="620554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3541" y="2842022"/>
            <a:ext cx="248126" cy="248126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4905018" y="3483173"/>
            <a:ext cx="243375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Multi-Sensor Fusion</a:t>
            </a:r>
            <a:endParaRPr lang="en-US" sz="1900" dirty="0"/>
          </a:p>
        </p:txBody>
      </p:sp>
      <p:sp>
        <p:nvSpPr>
          <p:cNvPr id="16" name="Text 7"/>
          <p:cNvSpPr/>
          <p:nvPr/>
        </p:nvSpPr>
        <p:spPr>
          <a:xfrm>
            <a:off x="4905018" y="3911441"/>
            <a:ext cx="3285292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Improves navigation accuracy for object recognition, text reading, face identification, and walking assistance.</a:t>
            </a:r>
            <a:endParaRPr lang="en-US" sz="1600" dirty="0"/>
          </a:p>
        </p:txBody>
      </p:sp>
      <p:sp>
        <p:nvSpPr>
          <p:cNvPr id="17" name="Shape 8"/>
          <p:cNvSpPr/>
          <p:nvPr/>
        </p:nvSpPr>
        <p:spPr>
          <a:xfrm>
            <a:off x="724019" y="5650825"/>
            <a:ext cx="7695962" cy="1836777"/>
          </a:xfrm>
          <a:prstGeom prst="roundRect">
            <a:avLst>
              <a:gd name="adj" fmla="val 5974"/>
            </a:avLst>
          </a:prstGeom>
          <a:solidFill>
            <a:srgbClr val="252833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019" y="5627965"/>
            <a:ext cx="7695962" cy="9144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723" y="5340548"/>
            <a:ext cx="620554" cy="620554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47937" y="5526762"/>
            <a:ext cx="248126" cy="248126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953691" y="6167914"/>
            <a:ext cx="2433757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Limitations</a:t>
            </a:r>
            <a:endParaRPr lang="en-US" sz="1900" dirty="0"/>
          </a:p>
        </p:txBody>
      </p:sp>
      <p:sp>
        <p:nvSpPr>
          <p:cNvPr id="22" name="Text 10"/>
          <p:cNvSpPr/>
          <p:nvPr/>
        </p:nvSpPr>
        <p:spPr>
          <a:xfrm>
            <a:off x="953691" y="6596182"/>
            <a:ext cx="7236619" cy="661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Challenges in outdoor and low-light environments, highlighting areas for further research.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2114" y="567333"/>
            <a:ext cx="7699772" cy="1213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NaviSense: Multimodal Object Retrieval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2114" y="1863566"/>
            <a:ext cx="2427446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Sridhar et al., 2025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722114" y="2476381"/>
            <a:ext cx="3746659" cy="2655213"/>
          </a:xfrm>
          <a:prstGeom prst="roundRect">
            <a:avLst>
              <a:gd name="adj" fmla="val 1166"/>
            </a:avLst>
          </a:prstGeom>
          <a:solidFill>
            <a:srgbClr val="44475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49" y="2682716"/>
            <a:ext cx="619006" cy="619006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8709" y="2852857"/>
            <a:ext cx="278487" cy="2784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28449" y="3508058"/>
            <a:ext cx="2427446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AR-Based System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928449" y="3935135"/>
            <a:ext cx="3333988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NaviSense combines vision-language models, LiDAR, and spatial audio-haptic feedback.</a:t>
            </a: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4675108" y="2476381"/>
            <a:ext cx="3746778" cy="2655213"/>
          </a:xfrm>
          <a:prstGeom prst="roundRect">
            <a:avLst>
              <a:gd name="adj" fmla="val 1166"/>
            </a:avLst>
          </a:prstGeom>
          <a:solidFill>
            <a:srgbClr val="444752"/>
          </a:solidFill>
          <a:ln/>
        </p:spPr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443" y="2682716"/>
            <a:ext cx="619006" cy="619006"/>
          </a:xfrm>
          <a:prstGeom prst="rect">
            <a:avLst/>
          </a:prstGeom>
        </p:spPr>
      </p:pic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51703" y="2852857"/>
            <a:ext cx="278487" cy="27848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4881443" y="3508058"/>
            <a:ext cx="2427446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Natural Commands</a:t>
            </a:r>
            <a:endParaRPr lang="en-US" sz="1900" dirty="0"/>
          </a:p>
        </p:txBody>
      </p:sp>
      <p:sp>
        <p:nvSpPr>
          <p:cNvPr id="14" name="Text 7"/>
          <p:cNvSpPr/>
          <p:nvPr/>
        </p:nvSpPr>
        <p:spPr>
          <a:xfrm>
            <a:off x="4881443" y="3935135"/>
            <a:ext cx="3334107" cy="990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Users issue commands like "Find my keys," receiving real-time vibration cues and 3D audio guidance.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722114" y="5337929"/>
            <a:ext cx="7699772" cy="2325172"/>
          </a:xfrm>
          <a:prstGeom prst="roundRect">
            <a:avLst>
              <a:gd name="adj" fmla="val 1331"/>
            </a:avLst>
          </a:prstGeom>
          <a:solidFill>
            <a:srgbClr val="444752"/>
          </a:solidFill>
          <a:ln/>
        </p:spPr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449" y="5544264"/>
            <a:ext cx="619006" cy="619006"/>
          </a:xfrm>
          <a:prstGeom prst="rect">
            <a:avLst/>
          </a:prstGeom>
        </p:spPr>
      </p:pic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8709" y="5714405"/>
            <a:ext cx="278487" cy="278487"/>
          </a:xfrm>
          <a:prstGeom prst="rect">
            <a:avLst/>
          </a:prstGeom>
        </p:spPr>
      </p:pic>
      <p:sp>
        <p:nvSpPr>
          <p:cNvPr id="18" name="Text 9"/>
          <p:cNvSpPr/>
          <p:nvPr/>
        </p:nvSpPr>
        <p:spPr>
          <a:xfrm>
            <a:off x="928449" y="6369606"/>
            <a:ext cx="2734508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Reduced Cognitive Load</a:t>
            </a:r>
            <a:endParaRPr lang="en-US" sz="1900" dirty="0"/>
          </a:p>
        </p:txBody>
      </p:sp>
      <p:sp>
        <p:nvSpPr>
          <p:cNvPr id="19" name="Text 10"/>
          <p:cNvSpPr/>
          <p:nvPr/>
        </p:nvSpPr>
        <p:spPr>
          <a:xfrm>
            <a:off x="928449" y="6796683"/>
            <a:ext cx="7287101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Trials showed improved user performance with lower cognitive load compared to traditional methods.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877151"/>
            <a:ext cx="91143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AI-Powered Assistive Technologies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7689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Naayini et al., 2025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196697" y="5657017"/>
            <a:ext cx="1259597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"AI-Powered Assistive Technologies for Visual Impairment" provides a comprehensive review of the field.</a:t>
            </a:r>
            <a:endParaRPr lang="en-US" sz="1850" dirty="0"/>
          </a:p>
        </p:txBody>
      </p:sp>
      <p:sp>
        <p:nvSpPr>
          <p:cNvPr id="6" name="Shape 3"/>
          <p:cNvSpPr/>
          <p:nvPr/>
        </p:nvSpPr>
        <p:spPr>
          <a:xfrm>
            <a:off x="837724" y="5387816"/>
            <a:ext cx="30480" cy="921425"/>
          </a:xfrm>
          <a:prstGeom prst="rect">
            <a:avLst/>
          </a:prstGeom>
          <a:solidFill>
            <a:srgbClr val="F98AC7"/>
          </a:solidFill>
          <a:ln/>
        </p:spPr>
      </p:sp>
      <p:sp>
        <p:nvSpPr>
          <p:cNvPr id="7" name="Text 4"/>
          <p:cNvSpPr/>
          <p:nvPr/>
        </p:nvSpPr>
        <p:spPr>
          <a:xfrm>
            <a:off x="837724" y="657844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work highlights the importance of multimodal guidance, especially the combination of audio and haptic feedback, for effective assistive systems.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95353C-923E-D01D-A9DE-1F0DB75BEC1B}"/>
              </a:ext>
            </a:extLst>
          </p:cNvPr>
          <p:cNvSpPr/>
          <p:nvPr/>
        </p:nvSpPr>
        <p:spPr>
          <a:xfrm>
            <a:off x="12455247" y="7495673"/>
            <a:ext cx="2057400" cy="613611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23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443288"/>
            <a:ext cx="8678704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Object Detection Device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90218" y="4197548"/>
            <a:ext cx="285952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Mohammed et al., 2025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790218" y="4868108"/>
            <a:ext cx="4199453" cy="2740462"/>
          </a:xfrm>
          <a:prstGeom prst="roundRect">
            <a:avLst>
              <a:gd name="adj" fmla="val 123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20698" y="4898588"/>
            <a:ext cx="4138493" cy="677347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2720578" y="5025628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46440" y="5801678"/>
            <a:ext cx="2902863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Raspberry Pi &amp; YOLOv8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6440" y="6268998"/>
            <a:ext cx="3687008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low-cost device using YOLOv8 for object detection and real-time audio feedback via Bluetooth.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215414" y="4868108"/>
            <a:ext cx="4199453" cy="2740462"/>
          </a:xfrm>
          <a:prstGeom prst="roundRect">
            <a:avLst>
              <a:gd name="adj" fmla="val 123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5245894" y="4898588"/>
            <a:ext cx="4138493" cy="677347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7145774" y="5025628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471636" y="5801678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Multilingual TTS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5471636" y="6268998"/>
            <a:ext cx="3687008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Supports multiple languages for text-to-speech, performing well under controlled conditions.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610" y="4868108"/>
            <a:ext cx="4199573" cy="2740462"/>
          </a:xfrm>
          <a:prstGeom prst="roundRect">
            <a:avLst>
              <a:gd name="adj" fmla="val 1236"/>
            </a:avLst>
          </a:prstGeom>
          <a:solidFill>
            <a:srgbClr val="252833"/>
          </a:solidFill>
          <a:ln w="30480">
            <a:solidFill>
              <a:srgbClr val="5D606B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9671090" y="4898588"/>
            <a:ext cx="4138613" cy="677347"/>
          </a:xfrm>
          <a:prstGeom prst="rect">
            <a:avLst/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11571089" y="5025628"/>
            <a:ext cx="338614" cy="4232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9896832" y="5801678"/>
            <a:ext cx="2656284" cy="3319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Learnings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9896832" y="6268998"/>
            <a:ext cx="3687128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Influenced our selection of a lightweight model (YOLOv8-Nano) and CPU-based testing approach.</a:t>
            </a:r>
            <a:endParaRPr lang="en-US" sz="17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8EEAE1D-338B-17F1-AB1A-34A33E69CAE0}"/>
              </a:ext>
            </a:extLst>
          </p:cNvPr>
          <p:cNvSpPr/>
          <p:nvPr/>
        </p:nvSpPr>
        <p:spPr>
          <a:xfrm>
            <a:off x="12455247" y="7738605"/>
            <a:ext cx="2057400" cy="613611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6999" y="594836"/>
            <a:ext cx="7630001" cy="12723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Cross-Paper Synthesis: Key Trends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56999" y="2191583"/>
            <a:ext cx="7630001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Three key trends emerge in AI-based assistive tools for the visually impaired from these 2025 studies: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6999" y="3127057"/>
            <a:ext cx="486608" cy="486608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847606" y="3179445"/>
            <a:ext cx="305276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459825" y="3201353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Multimodal Design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459825" y="3649147"/>
            <a:ext cx="6927175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Vision + speech + haptic feedback reduces user strain and enhances navigation, aligning with our haptic alert integration plan.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56999" y="4773930"/>
            <a:ext cx="486608" cy="486608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847606" y="4826318"/>
            <a:ext cx="305276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459825" y="4848225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Edge-AI Accessibility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459825" y="5296019"/>
            <a:ext cx="6927175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Low-cost, on-device systems confirm real-time performance without cloud support, matching our design approach.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6999" y="6420803"/>
            <a:ext cx="486608" cy="486608"/>
          </a:xfrm>
          <a:prstGeom prst="roundRect">
            <a:avLst>
              <a:gd name="adj" fmla="val 6668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847606" y="6473190"/>
            <a:ext cx="305276" cy="381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459825" y="6495098"/>
            <a:ext cx="3224570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Conversational Intelligence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459825" y="6942892"/>
            <a:ext cx="6927175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LLM-based interaction models offer future potential for natural user queries, enhancing flexibility.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8863"/>
            <a:ext cx="790467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Limitations Across Papers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61630"/>
            <a:ext cx="12954952" cy="4289108"/>
          </a:xfrm>
          <a:prstGeom prst="roundRect">
            <a:avLst>
              <a:gd name="adj" fmla="val 83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45344" y="2569250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84659" y="2720459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Udayakumar et al.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323398" y="2720459"/>
            <a:ext cx="4042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Integrated camera, LiDAR, voice; user-friendly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852297" y="2720459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Weak in low light and outdoor use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3637717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84659" y="378892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Sridhar et al.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323398" y="3788926"/>
            <a:ext cx="4042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Audio-haptic AR feedback; natural interaction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852297" y="3788926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Sensitive to lighting, calibration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4706183"/>
            <a:ext cx="12939713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84659" y="48573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Naayini et al.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4323398" y="4857393"/>
            <a:ext cx="4042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Comprehensive review; highlights privacy needs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8852297" y="4857393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Lacks experimental validation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5774650"/>
            <a:ext cx="12939713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84659" y="592586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Mohammed et al.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4323398" y="5925860"/>
            <a:ext cx="40426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Low-cost real-time detection; multilingual TTS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8852297" y="5925860"/>
            <a:ext cx="469344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Limited accuracy, power issues</a:t>
            </a:r>
            <a:endParaRPr lang="en-US" sz="18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4ACAF7D-B0C2-FCEC-CC0F-7CAA77B3BF5C}"/>
              </a:ext>
            </a:extLst>
          </p:cNvPr>
          <p:cNvSpPr/>
          <p:nvPr/>
        </p:nvSpPr>
        <p:spPr>
          <a:xfrm>
            <a:off x="12455247" y="7495673"/>
            <a:ext cx="2057400" cy="613611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9DCB9B-01F1-403D-8AED-4F399AB8AEE7}"/>
              </a:ext>
            </a:extLst>
          </p:cNvPr>
          <p:cNvSpPr/>
          <p:nvPr/>
        </p:nvSpPr>
        <p:spPr>
          <a:xfrm>
            <a:off x="12607647" y="7648073"/>
            <a:ext cx="2057400" cy="613611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659</Words>
  <Application>Microsoft Office PowerPoint</Application>
  <PresentationFormat>Custom</PresentationFormat>
  <Paragraphs>93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Lora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Meenakshi</dc:creator>
  <cp:lastModifiedBy>Meenakshi varma</cp:lastModifiedBy>
  <cp:revision>2</cp:revision>
  <dcterms:created xsi:type="dcterms:W3CDTF">2025-11-29T19:06:56Z</dcterms:created>
  <dcterms:modified xsi:type="dcterms:W3CDTF">2025-11-29T19:13:07Z</dcterms:modified>
</cp:coreProperties>
</file>